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61" r:id="rId4"/>
    <p:sldId id="266" r:id="rId5"/>
    <p:sldId id="263" r:id="rId6"/>
    <p:sldId id="267" r:id="rId7"/>
    <p:sldId id="268" r:id="rId8"/>
    <p:sldId id="258" r:id="rId9"/>
    <p:sldId id="259" r:id="rId10"/>
    <p:sldId id="260" r:id="rId11"/>
    <p:sldId id="264" r:id="rId12"/>
    <p:sldId id="269" r:id="rId13"/>
    <p:sldId id="270" r:id="rId14"/>
    <p:sldId id="271" r:id="rId15"/>
    <p:sldId id="262" r:id="rId16"/>
    <p:sldId id="272" r:id="rId17"/>
    <p:sldId id="274" r:id="rId18"/>
    <p:sldId id="265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5850B8-59F6-4741-B4C3-8474B8EC67C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FB808B-E25F-49F1-84D0-F3D1AC9B71DE}">
      <dgm:prSet custT="1"/>
      <dgm:spPr/>
      <dgm:t>
        <a:bodyPr/>
        <a:lstStyle/>
        <a:p>
          <a:r>
            <a:rPr lang="en-US" sz="2800" dirty="0"/>
            <a:t>Behavioral</a:t>
          </a:r>
        </a:p>
      </dgm:t>
    </dgm:pt>
    <dgm:pt modelId="{CB92F802-E6AD-4064-BB0D-365C1F860864}" type="parTrans" cxnId="{4947506E-7CFE-46CE-9ACC-E5F7D4767109}">
      <dgm:prSet/>
      <dgm:spPr/>
      <dgm:t>
        <a:bodyPr/>
        <a:lstStyle/>
        <a:p>
          <a:endParaRPr lang="en-US"/>
        </a:p>
      </dgm:t>
    </dgm:pt>
    <dgm:pt modelId="{98FBCDF5-A69E-47D1-8842-06194299B247}" type="sibTrans" cxnId="{4947506E-7CFE-46CE-9ACC-E5F7D4767109}">
      <dgm:prSet/>
      <dgm:spPr/>
      <dgm:t>
        <a:bodyPr/>
        <a:lstStyle/>
        <a:p>
          <a:endParaRPr lang="en-US"/>
        </a:p>
      </dgm:t>
    </dgm:pt>
    <dgm:pt modelId="{BA6E76A6-589A-4F3C-8E92-A8612687D9B9}">
      <dgm:prSet custT="1"/>
      <dgm:spPr/>
      <dgm:t>
        <a:bodyPr/>
        <a:lstStyle/>
        <a:p>
          <a:r>
            <a:rPr lang="en-US" sz="2800" dirty="0"/>
            <a:t>Cognitive</a:t>
          </a:r>
          <a:r>
            <a:rPr lang="en-US" sz="1400" dirty="0"/>
            <a:t> </a:t>
          </a:r>
        </a:p>
      </dgm:t>
    </dgm:pt>
    <dgm:pt modelId="{4B3061EE-4D04-4EBC-B527-692BFC289A6E}" type="parTrans" cxnId="{A7470A02-AA40-4F82-95C6-34EB05CC1A57}">
      <dgm:prSet/>
      <dgm:spPr/>
      <dgm:t>
        <a:bodyPr/>
        <a:lstStyle/>
        <a:p>
          <a:endParaRPr lang="en-US"/>
        </a:p>
      </dgm:t>
    </dgm:pt>
    <dgm:pt modelId="{E4BFC45A-CB1A-4DCC-9998-19F58C3E5D60}" type="sibTrans" cxnId="{A7470A02-AA40-4F82-95C6-34EB05CC1A57}">
      <dgm:prSet/>
      <dgm:spPr/>
      <dgm:t>
        <a:bodyPr/>
        <a:lstStyle/>
        <a:p>
          <a:endParaRPr lang="en-US"/>
        </a:p>
      </dgm:t>
    </dgm:pt>
    <dgm:pt modelId="{C51AFA9F-1C18-4763-9CD1-36A12F9F86CD}">
      <dgm:prSet custT="1"/>
      <dgm:spPr/>
      <dgm:t>
        <a:bodyPr/>
        <a:lstStyle/>
        <a:p>
          <a:r>
            <a:rPr lang="en-US" sz="2800" b="0" dirty="0"/>
            <a:t>Psychodynamic</a:t>
          </a:r>
          <a:r>
            <a:rPr lang="en-US" sz="1400" dirty="0"/>
            <a:t> </a:t>
          </a:r>
        </a:p>
      </dgm:t>
    </dgm:pt>
    <dgm:pt modelId="{5CFEAB9B-02F1-4108-A1C9-835644306227}" type="parTrans" cxnId="{5B3A6753-7105-4D56-86F6-DB3622A42679}">
      <dgm:prSet/>
      <dgm:spPr/>
      <dgm:t>
        <a:bodyPr/>
        <a:lstStyle/>
        <a:p>
          <a:endParaRPr lang="en-US"/>
        </a:p>
      </dgm:t>
    </dgm:pt>
    <dgm:pt modelId="{55EC377D-597B-4DE1-A0B6-BEB9F854C076}" type="sibTrans" cxnId="{5B3A6753-7105-4D56-86F6-DB3622A42679}">
      <dgm:prSet/>
      <dgm:spPr/>
      <dgm:t>
        <a:bodyPr/>
        <a:lstStyle/>
        <a:p>
          <a:endParaRPr lang="en-US"/>
        </a:p>
      </dgm:t>
    </dgm:pt>
    <dgm:pt modelId="{27D0848C-2F2C-46C8-B128-B47A7377CF93}">
      <dgm:prSet custT="1"/>
      <dgm:spPr/>
      <dgm:t>
        <a:bodyPr/>
        <a:lstStyle/>
        <a:p>
          <a:r>
            <a:rPr lang="en-US" sz="2800" dirty="0"/>
            <a:t>Gestalt</a:t>
          </a:r>
        </a:p>
      </dgm:t>
    </dgm:pt>
    <dgm:pt modelId="{2F1E319E-6BE5-487B-AD13-3E661F7E41A6}" type="parTrans" cxnId="{4AE1F8AA-EA26-478B-8D45-107314275AC9}">
      <dgm:prSet/>
      <dgm:spPr/>
      <dgm:t>
        <a:bodyPr/>
        <a:lstStyle/>
        <a:p>
          <a:endParaRPr lang="en-US"/>
        </a:p>
      </dgm:t>
    </dgm:pt>
    <dgm:pt modelId="{71A5E603-D1A4-40F2-B9F1-17AD881ABCF7}" type="sibTrans" cxnId="{4AE1F8AA-EA26-478B-8D45-107314275AC9}">
      <dgm:prSet/>
      <dgm:spPr/>
      <dgm:t>
        <a:bodyPr/>
        <a:lstStyle/>
        <a:p>
          <a:endParaRPr lang="en-US"/>
        </a:p>
      </dgm:t>
    </dgm:pt>
    <dgm:pt modelId="{1B39515F-E80A-4F42-94B3-7CEA5E3DE5A6}">
      <dgm:prSet custT="1"/>
      <dgm:spPr/>
      <dgm:t>
        <a:bodyPr/>
        <a:lstStyle/>
        <a:p>
          <a:r>
            <a:rPr lang="en-US" sz="2800" dirty="0"/>
            <a:t>Humanistic</a:t>
          </a:r>
        </a:p>
      </dgm:t>
    </dgm:pt>
    <dgm:pt modelId="{F75AE7E5-A6AC-4EBD-8E94-8C7A456FB772}" type="parTrans" cxnId="{1A7D91E8-9D65-43B3-8BCA-FD488BD3641E}">
      <dgm:prSet/>
      <dgm:spPr/>
      <dgm:t>
        <a:bodyPr/>
        <a:lstStyle/>
        <a:p>
          <a:endParaRPr lang="en-US"/>
        </a:p>
      </dgm:t>
    </dgm:pt>
    <dgm:pt modelId="{91BD6B0E-0323-4EDD-87CE-ACA6E37DD102}" type="sibTrans" cxnId="{1A7D91E8-9D65-43B3-8BCA-FD488BD3641E}">
      <dgm:prSet/>
      <dgm:spPr/>
      <dgm:t>
        <a:bodyPr/>
        <a:lstStyle/>
        <a:p>
          <a:endParaRPr lang="en-US"/>
        </a:p>
      </dgm:t>
    </dgm:pt>
    <dgm:pt modelId="{93C0AD7C-4C9F-4D68-8DBD-746D0A895F79}">
      <dgm:prSet custT="1"/>
      <dgm:spPr/>
      <dgm:t>
        <a:bodyPr/>
        <a:lstStyle/>
        <a:p>
          <a:r>
            <a:rPr lang="en-US" sz="2800" dirty="0"/>
            <a:t>Sociocultural/</a:t>
          </a:r>
        </a:p>
        <a:p>
          <a:r>
            <a:rPr lang="en-US" sz="2800" dirty="0"/>
            <a:t>contextual</a:t>
          </a:r>
        </a:p>
      </dgm:t>
    </dgm:pt>
    <dgm:pt modelId="{0CB9BB5C-6314-4C32-BBE2-77CEEC413744}" type="parTrans" cxnId="{65963527-8F39-442A-B0DD-40A7D02FDA4E}">
      <dgm:prSet/>
      <dgm:spPr/>
      <dgm:t>
        <a:bodyPr/>
        <a:lstStyle/>
        <a:p>
          <a:endParaRPr lang="en-US"/>
        </a:p>
      </dgm:t>
    </dgm:pt>
    <dgm:pt modelId="{5EBCDAD2-0DE8-40E4-8B86-8DABD10E31C9}" type="sibTrans" cxnId="{65963527-8F39-442A-B0DD-40A7D02FDA4E}">
      <dgm:prSet/>
      <dgm:spPr/>
      <dgm:t>
        <a:bodyPr/>
        <a:lstStyle/>
        <a:p>
          <a:endParaRPr lang="en-US"/>
        </a:p>
      </dgm:t>
    </dgm:pt>
    <dgm:pt modelId="{0F2EABF9-4AA7-4B8E-A43C-902F9A6F92D5}" type="pres">
      <dgm:prSet presAssocID="{8F5850B8-59F6-4741-B4C3-8474B8EC67C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944CE35-AF04-4737-A09E-C4B693859721}" type="pres">
      <dgm:prSet presAssocID="{75FB808B-E25F-49F1-84D0-F3D1AC9B71DE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BDF240-7751-4A20-9A2F-1E13C674145C}" type="pres">
      <dgm:prSet presAssocID="{98FBCDF5-A69E-47D1-8842-06194299B247}" presName="sibTrans" presStyleCnt="0"/>
      <dgm:spPr/>
    </dgm:pt>
    <dgm:pt modelId="{66AE9A24-01EC-469E-8FB9-EA593631CA61}" type="pres">
      <dgm:prSet presAssocID="{BA6E76A6-589A-4F3C-8E92-A8612687D9B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1B0379-F3CE-42CB-BAD5-3DB98691B8EB}" type="pres">
      <dgm:prSet presAssocID="{E4BFC45A-CB1A-4DCC-9998-19F58C3E5D60}" presName="sibTrans" presStyleCnt="0"/>
      <dgm:spPr/>
    </dgm:pt>
    <dgm:pt modelId="{4519874F-D126-48F5-87A5-B3FC97C675F9}" type="pres">
      <dgm:prSet presAssocID="{C51AFA9F-1C18-4763-9CD1-36A12F9F86C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1475F7-E9E9-41C3-A5AA-308C87668432}" type="pres">
      <dgm:prSet presAssocID="{55EC377D-597B-4DE1-A0B6-BEB9F854C076}" presName="sibTrans" presStyleCnt="0"/>
      <dgm:spPr/>
    </dgm:pt>
    <dgm:pt modelId="{0A67B297-1BF7-44B1-AC99-FD929D9B2252}" type="pres">
      <dgm:prSet presAssocID="{27D0848C-2F2C-46C8-B128-B47A7377CF9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EBDC4B-4E27-4EE7-98CB-BA52A5D9B846}" type="pres">
      <dgm:prSet presAssocID="{71A5E603-D1A4-40F2-B9F1-17AD881ABCF7}" presName="sibTrans" presStyleCnt="0"/>
      <dgm:spPr/>
    </dgm:pt>
    <dgm:pt modelId="{4CAC59DA-6D0B-4B7C-831C-ADE0A5795B65}" type="pres">
      <dgm:prSet presAssocID="{1B39515F-E80A-4F42-94B3-7CEA5E3DE5A6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F0C011-1A87-4FB1-9AF8-0E96046FD31B}" type="pres">
      <dgm:prSet presAssocID="{91BD6B0E-0323-4EDD-87CE-ACA6E37DD102}" presName="sibTrans" presStyleCnt="0"/>
      <dgm:spPr/>
    </dgm:pt>
    <dgm:pt modelId="{128793D5-D180-4B03-9FD6-BB7DE40F4D84}" type="pres">
      <dgm:prSet presAssocID="{93C0AD7C-4C9F-4D68-8DBD-746D0A895F79}" presName="node" presStyleLbl="node1" presStyleIdx="5" presStyleCnt="6" custScaleX="958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470A02-AA40-4F82-95C6-34EB05CC1A57}" srcId="{8F5850B8-59F6-4741-B4C3-8474B8EC67C2}" destId="{BA6E76A6-589A-4F3C-8E92-A8612687D9B9}" srcOrd="1" destOrd="0" parTransId="{4B3061EE-4D04-4EBC-B527-692BFC289A6E}" sibTransId="{E4BFC45A-CB1A-4DCC-9998-19F58C3E5D60}"/>
    <dgm:cxn modelId="{1A10F2FA-BDDF-4EA7-84CF-19A1F3886501}" type="presOf" srcId="{27D0848C-2F2C-46C8-B128-B47A7377CF93}" destId="{0A67B297-1BF7-44B1-AC99-FD929D9B2252}" srcOrd="0" destOrd="0" presId="urn:microsoft.com/office/officeart/2005/8/layout/default"/>
    <dgm:cxn modelId="{C3617C10-B379-4D6D-BCAE-33368E1534BD}" type="presOf" srcId="{BA6E76A6-589A-4F3C-8E92-A8612687D9B9}" destId="{66AE9A24-01EC-469E-8FB9-EA593631CA61}" srcOrd="0" destOrd="0" presId="urn:microsoft.com/office/officeart/2005/8/layout/default"/>
    <dgm:cxn modelId="{2C853549-B116-4E3D-8830-A5F7ACEB7C79}" type="presOf" srcId="{75FB808B-E25F-49F1-84D0-F3D1AC9B71DE}" destId="{8944CE35-AF04-4737-A09E-C4B693859721}" srcOrd="0" destOrd="0" presId="urn:microsoft.com/office/officeart/2005/8/layout/default"/>
    <dgm:cxn modelId="{1A7D91E8-9D65-43B3-8BCA-FD488BD3641E}" srcId="{8F5850B8-59F6-4741-B4C3-8474B8EC67C2}" destId="{1B39515F-E80A-4F42-94B3-7CEA5E3DE5A6}" srcOrd="4" destOrd="0" parTransId="{F75AE7E5-A6AC-4EBD-8E94-8C7A456FB772}" sibTransId="{91BD6B0E-0323-4EDD-87CE-ACA6E37DD102}"/>
    <dgm:cxn modelId="{275D4BC3-0412-4DDF-B690-8BDD4B611C4E}" type="presOf" srcId="{93C0AD7C-4C9F-4D68-8DBD-746D0A895F79}" destId="{128793D5-D180-4B03-9FD6-BB7DE40F4D84}" srcOrd="0" destOrd="0" presId="urn:microsoft.com/office/officeart/2005/8/layout/default"/>
    <dgm:cxn modelId="{4AE1F8AA-EA26-478B-8D45-107314275AC9}" srcId="{8F5850B8-59F6-4741-B4C3-8474B8EC67C2}" destId="{27D0848C-2F2C-46C8-B128-B47A7377CF93}" srcOrd="3" destOrd="0" parTransId="{2F1E319E-6BE5-487B-AD13-3E661F7E41A6}" sibTransId="{71A5E603-D1A4-40F2-B9F1-17AD881ABCF7}"/>
    <dgm:cxn modelId="{65963527-8F39-442A-B0DD-40A7D02FDA4E}" srcId="{8F5850B8-59F6-4741-B4C3-8474B8EC67C2}" destId="{93C0AD7C-4C9F-4D68-8DBD-746D0A895F79}" srcOrd="5" destOrd="0" parTransId="{0CB9BB5C-6314-4C32-BBE2-77CEEC413744}" sibTransId="{5EBCDAD2-0DE8-40E4-8B86-8DABD10E31C9}"/>
    <dgm:cxn modelId="{5B3A6753-7105-4D56-86F6-DB3622A42679}" srcId="{8F5850B8-59F6-4741-B4C3-8474B8EC67C2}" destId="{C51AFA9F-1C18-4763-9CD1-36A12F9F86CD}" srcOrd="2" destOrd="0" parTransId="{5CFEAB9B-02F1-4108-A1C9-835644306227}" sibTransId="{55EC377D-597B-4DE1-A0B6-BEB9F854C076}"/>
    <dgm:cxn modelId="{4BA4E04D-3A79-4254-AEF2-6895B6CEAA18}" type="presOf" srcId="{8F5850B8-59F6-4741-B4C3-8474B8EC67C2}" destId="{0F2EABF9-4AA7-4B8E-A43C-902F9A6F92D5}" srcOrd="0" destOrd="0" presId="urn:microsoft.com/office/officeart/2005/8/layout/default"/>
    <dgm:cxn modelId="{5F14B8DF-7EAA-4073-A921-6A23262D1A17}" type="presOf" srcId="{C51AFA9F-1C18-4763-9CD1-36A12F9F86CD}" destId="{4519874F-D126-48F5-87A5-B3FC97C675F9}" srcOrd="0" destOrd="0" presId="urn:microsoft.com/office/officeart/2005/8/layout/default"/>
    <dgm:cxn modelId="{4947506E-7CFE-46CE-9ACC-E5F7D4767109}" srcId="{8F5850B8-59F6-4741-B4C3-8474B8EC67C2}" destId="{75FB808B-E25F-49F1-84D0-F3D1AC9B71DE}" srcOrd="0" destOrd="0" parTransId="{CB92F802-E6AD-4064-BB0D-365C1F860864}" sibTransId="{98FBCDF5-A69E-47D1-8842-06194299B247}"/>
    <dgm:cxn modelId="{3D0604FC-0921-4E74-88C9-994C93E36E5B}" type="presOf" srcId="{1B39515F-E80A-4F42-94B3-7CEA5E3DE5A6}" destId="{4CAC59DA-6D0B-4B7C-831C-ADE0A5795B65}" srcOrd="0" destOrd="0" presId="urn:microsoft.com/office/officeart/2005/8/layout/default"/>
    <dgm:cxn modelId="{BF4B654B-1DF8-4D9C-86DF-8EDADEFB0037}" type="presParOf" srcId="{0F2EABF9-4AA7-4B8E-A43C-902F9A6F92D5}" destId="{8944CE35-AF04-4737-A09E-C4B693859721}" srcOrd="0" destOrd="0" presId="urn:microsoft.com/office/officeart/2005/8/layout/default"/>
    <dgm:cxn modelId="{CBCC9905-62BC-47BF-B5CC-FB9AA94B527F}" type="presParOf" srcId="{0F2EABF9-4AA7-4B8E-A43C-902F9A6F92D5}" destId="{39BDF240-7751-4A20-9A2F-1E13C674145C}" srcOrd="1" destOrd="0" presId="urn:microsoft.com/office/officeart/2005/8/layout/default"/>
    <dgm:cxn modelId="{859E52D7-9924-4A22-BA72-EBEF79EE6B1B}" type="presParOf" srcId="{0F2EABF9-4AA7-4B8E-A43C-902F9A6F92D5}" destId="{66AE9A24-01EC-469E-8FB9-EA593631CA61}" srcOrd="2" destOrd="0" presId="urn:microsoft.com/office/officeart/2005/8/layout/default"/>
    <dgm:cxn modelId="{B9416A18-4497-432D-B851-4360E28CBC5D}" type="presParOf" srcId="{0F2EABF9-4AA7-4B8E-A43C-902F9A6F92D5}" destId="{4B1B0379-F3CE-42CB-BAD5-3DB98691B8EB}" srcOrd="3" destOrd="0" presId="urn:microsoft.com/office/officeart/2005/8/layout/default"/>
    <dgm:cxn modelId="{94F9D952-7607-47C3-910D-4F34006D49D3}" type="presParOf" srcId="{0F2EABF9-4AA7-4B8E-A43C-902F9A6F92D5}" destId="{4519874F-D126-48F5-87A5-B3FC97C675F9}" srcOrd="4" destOrd="0" presId="urn:microsoft.com/office/officeart/2005/8/layout/default"/>
    <dgm:cxn modelId="{AB64424D-0BFE-4C88-93E0-8EF300CF1421}" type="presParOf" srcId="{0F2EABF9-4AA7-4B8E-A43C-902F9A6F92D5}" destId="{4E1475F7-E9E9-41C3-A5AA-308C87668432}" srcOrd="5" destOrd="0" presId="urn:microsoft.com/office/officeart/2005/8/layout/default"/>
    <dgm:cxn modelId="{14F60ADB-A4CF-4A49-8F7F-2F8011DB43E3}" type="presParOf" srcId="{0F2EABF9-4AA7-4B8E-A43C-902F9A6F92D5}" destId="{0A67B297-1BF7-44B1-AC99-FD929D9B2252}" srcOrd="6" destOrd="0" presId="urn:microsoft.com/office/officeart/2005/8/layout/default"/>
    <dgm:cxn modelId="{8F8D019B-D1D2-4D25-98DD-C202ADB90180}" type="presParOf" srcId="{0F2EABF9-4AA7-4B8E-A43C-902F9A6F92D5}" destId="{13EBDC4B-4E27-4EE7-98CB-BA52A5D9B846}" srcOrd="7" destOrd="0" presId="urn:microsoft.com/office/officeart/2005/8/layout/default"/>
    <dgm:cxn modelId="{0568C92E-C60C-40D4-A207-682B31A468CB}" type="presParOf" srcId="{0F2EABF9-4AA7-4B8E-A43C-902F9A6F92D5}" destId="{4CAC59DA-6D0B-4B7C-831C-ADE0A5795B65}" srcOrd="8" destOrd="0" presId="urn:microsoft.com/office/officeart/2005/8/layout/default"/>
    <dgm:cxn modelId="{D85C6AFB-B45B-4EB5-B4B2-F88F651C735B}" type="presParOf" srcId="{0F2EABF9-4AA7-4B8E-A43C-902F9A6F92D5}" destId="{8BF0C011-1A87-4FB1-9AF8-0E96046FD31B}" srcOrd="9" destOrd="0" presId="urn:microsoft.com/office/officeart/2005/8/layout/default"/>
    <dgm:cxn modelId="{F3B7E3B0-C8E4-4B17-B01C-88AC7ADE92C9}" type="presParOf" srcId="{0F2EABF9-4AA7-4B8E-A43C-902F9A6F92D5}" destId="{128793D5-D180-4B03-9FD6-BB7DE40F4D8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59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85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20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163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49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1196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8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74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96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94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51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44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9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28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17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33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4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2AC24A9-CCB6-4F8D-B8DB-C2F3692CFA5A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784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xmlns="" id="{98FB2F2C-205C-C19A-A8C7-923BEC1A9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9" r="12778" b="-1"/>
          <a:stretch/>
        </p:blipFill>
        <p:spPr>
          <a:xfrm>
            <a:off x="-3" y="0"/>
            <a:ext cx="746097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79709E-F4C1-0E90-8312-BBCA38C26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Theoretical Approaches in Psychology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A8EEE25-09D7-C7F1-71B5-870D53CBE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US" sz="3200" b="1" dirty="0"/>
              <a:t>Theories and Schools of Thought</a:t>
            </a:r>
          </a:p>
        </p:txBody>
      </p:sp>
    </p:spTree>
    <p:extLst>
      <p:ext uri="{BB962C8B-B14F-4D97-AF65-F5344CB8AC3E}">
        <p14:creationId xmlns:p14="http://schemas.microsoft.com/office/powerpoint/2010/main" val="3875449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81BBDC9-2DC6-4959-AC3D-49A5DCB05D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B74BB55-8517-4CFE-9389-81D0E6F81F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3F7C935-E41E-4E8D-91DF-D3BAB9521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FB64230-1B44-4C76-9885-0BBE5C736C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D3F7F181-4FFE-4F8E-A3D0-1A8ECDEFF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2066495D-EC57-44E4-8DED-0DC2E07AA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E0DA2F2-D672-4417-8072-9ED4FA5CC5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30E8BACB-AEC7-46A5-A3AD-4D1BBE8715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8452CCF-4A27-488A-AAF4-424933CFC9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4D038-5C7C-6A4E-566C-1F8DD59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996038" cy="5308599"/>
          </a:xfrm>
        </p:spPr>
        <p:txBody>
          <a:bodyPr>
            <a:normAutofit/>
          </a:bodyPr>
          <a:lstStyle/>
          <a:p>
            <a:r>
              <a:rPr lang="en-US" sz="3200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PSYCHODYNAMIC</a:t>
            </a:r>
            <a:r>
              <a:rPr lang="en-US" sz="3200" b="0" dirty="0"/>
              <a:t/>
            </a:r>
            <a:br>
              <a:rPr lang="en-US" sz="3200" b="0" dirty="0"/>
            </a:br>
            <a:r>
              <a:rPr lang="en-US" sz="3200" b="0" dirty="0"/>
              <a:t/>
            </a:r>
            <a:br>
              <a:rPr lang="en-US" sz="3200" b="0" dirty="0"/>
            </a:br>
            <a:r>
              <a:rPr lang="en-US" sz="3200" b="0" dirty="0"/>
              <a:t/>
            </a:r>
            <a:br>
              <a:rPr lang="en-US" sz="3200" b="0" dirty="0"/>
            </a:br>
            <a:r>
              <a:rPr lang="en-US" sz="4000" b="1" cap="none" dirty="0">
                <a:solidFill>
                  <a:schemeClr val="accent1">
                    <a:lumMod val="60000"/>
                    <a:lumOff val="40000"/>
                  </a:schemeClr>
                </a:solidFill>
                <a:ea typeface="+mn-ea"/>
                <a:cs typeface="+mn-cs"/>
              </a:rPr>
              <a:t>L</a:t>
            </a:r>
            <a:r>
              <a:rPr lang="en-US" b="1" cap="none" dirty="0">
                <a:solidFill>
                  <a:schemeClr val="accent1">
                    <a:lumMod val="60000"/>
                    <a:lumOff val="40000"/>
                  </a:schemeClr>
                </a:solidFill>
                <a:ea typeface="+mn-ea"/>
                <a:cs typeface="+mn-cs"/>
              </a:rPr>
              <a:t>EVELS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of Consciousness</a:t>
            </a:r>
            <a:r>
              <a:rPr lang="en-US" sz="1600" dirty="0"/>
              <a:t/>
            </a:r>
            <a:br>
              <a:rPr lang="en-US" sz="1600" dirty="0"/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235133-67A7-E71A-1CA8-FF3A15EB6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6409" y="4480744"/>
            <a:ext cx="2416066" cy="1937716"/>
          </a:xfrm>
        </p:spPr>
        <p:txBody>
          <a:bodyPr>
            <a:normAutofit fontScale="85000" lnSpcReduction="10000"/>
          </a:bodyPr>
          <a:lstStyle/>
          <a:p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Conscious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Sub-Conscious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Unconscious </a:t>
            </a:r>
          </a:p>
          <a:p>
            <a:pPr marL="0" indent="0">
              <a:buNone/>
            </a:pPr>
            <a:endParaRPr lang="en-US" sz="2400" b="1" dirty="0">
              <a:solidFill>
                <a:srgbClr val="FFFFFF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321978C9-E28B-1482-EBD3-67A9209CF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95328" y="365760"/>
            <a:ext cx="6116627" cy="66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84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81BBDC9-2DC6-4959-AC3D-49A5DCB05D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B74BB55-8517-4CFE-9389-81D0E6F81F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3F7C935-E41E-4E8D-91DF-D3BAB9521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FB64230-1B44-4C76-9885-0BBE5C736C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D3F7F181-4FFE-4F8E-A3D0-1A8ECDEFF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2066495D-EC57-44E4-8DED-0DC2E07AA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E0DA2F2-D672-4417-8072-9ED4FA5CC5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30E8BACB-AEC7-46A5-A3AD-4D1BBE8715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8452CCF-4A27-488A-AAF4-424933CFC9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4D038-5C7C-6A4E-566C-1F8DD59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996038" cy="5308599"/>
          </a:xfrm>
        </p:spPr>
        <p:txBody>
          <a:bodyPr>
            <a:normAutofit/>
          </a:bodyPr>
          <a:lstStyle/>
          <a:p>
            <a:r>
              <a:rPr lang="en-US" sz="4400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GESTALT</a:t>
            </a:r>
            <a:r>
              <a:rPr lang="en-US" sz="3200" b="0" dirty="0"/>
              <a:t> </a:t>
            </a:r>
            <a:r>
              <a:rPr lang="en-US" sz="1600" dirty="0"/>
              <a:t/>
            </a:r>
            <a:br>
              <a:rPr lang="en-US" sz="1600" dirty="0"/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235133-67A7-E71A-1CA8-FF3A15EB6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418" y="149086"/>
            <a:ext cx="4754563" cy="655982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Means ‘Configuration’, or ‘structure’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Based upon the idea that we experience things as unified wholes.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How the human brain perceives experience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Look at the whole of experience than breaking down thoughts and behavior to their smallest element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According to the gestalt thinkers, the whole is greater than the sum of its parts.</a:t>
            </a:r>
          </a:p>
          <a:p>
            <a:pPr marL="0" indent="0">
              <a:buNone/>
            </a:pPr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050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81BBDC9-2DC6-4959-AC3D-49A5DCB05D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B74BB55-8517-4CFE-9389-81D0E6F81F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3F7C935-E41E-4E8D-91DF-D3BAB9521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FB64230-1B44-4C76-9885-0BBE5C736C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D3F7F181-4FFE-4F8E-A3D0-1A8ECDEFF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2066495D-EC57-44E4-8DED-0DC2E07AA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E0DA2F2-D672-4417-8072-9ED4FA5CC5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30E8BACB-AEC7-46A5-A3AD-4D1BBE8715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8452CCF-4A27-488A-AAF4-424933CFC9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4D038-5C7C-6A4E-566C-1F8DD59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9" y="149086"/>
            <a:ext cx="1194293" cy="683813"/>
          </a:xfrm>
        </p:spPr>
        <p:txBody>
          <a:bodyPr>
            <a:normAutofit fontScale="90000"/>
          </a:bodyPr>
          <a:lstStyle/>
          <a:p>
            <a:r>
              <a:rPr lang="en-US" sz="2000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GESTALT</a:t>
            </a:r>
            <a:r>
              <a:rPr lang="en-US" sz="3200" b="0" dirty="0"/>
              <a:t> </a:t>
            </a:r>
            <a:r>
              <a:rPr lang="en-US" sz="1600" dirty="0"/>
              <a:t/>
            </a:r>
            <a:br>
              <a:rPr lang="en-US" sz="1600" dirty="0"/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235133-67A7-E71A-1CA8-FF3A15EB6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392" y="149086"/>
            <a:ext cx="4873589" cy="655982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Laws of Perception - explain how this behavior of “pattern seeking” operates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human brain tends to automatically organize and interpret visual data through grouping</a:t>
            </a:r>
          </a:p>
          <a:p>
            <a:pPr marL="0" indent="0">
              <a:buNone/>
            </a:pPr>
            <a:endParaRPr lang="en-US" sz="24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AC5A080-1DAF-3102-F048-DE3D56EEC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8" y="132260"/>
            <a:ext cx="5136815" cy="655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3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81BBDC9-2DC6-4959-AC3D-49A5DCB05D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B74BB55-8517-4CFE-9389-81D0E6F81F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3F7C935-E41E-4E8D-91DF-D3BAB9521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FB64230-1B44-4C76-9885-0BBE5C736C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D3F7F181-4FFE-4F8E-A3D0-1A8ECDEFF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2066495D-EC57-44E4-8DED-0DC2E07AA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E0DA2F2-D672-4417-8072-9ED4FA5CC5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30E8BACB-AEC7-46A5-A3AD-4D1BBE8715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8452CCF-4A27-488A-AAF4-424933CFC9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4D038-5C7C-6A4E-566C-1F8DD59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9" y="149086"/>
            <a:ext cx="1194293" cy="683813"/>
          </a:xfrm>
        </p:spPr>
        <p:txBody>
          <a:bodyPr>
            <a:normAutofit fontScale="90000"/>
          </a:bodyPr>
          <a:lstStyle/>
          <a:p>
            <a:r>
              <a:rPr lang="en-US" sz="2000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GESTALT</a:t>
            </a:r>
            <a:r>
              <a:rPr lang="en-US" sz="3200" b="0" dirty="0"/>
              <a:t> </a:t>
            </a:r>
            <a:r>
              <a:rPr lang="en-US" sz="1600" dirty="0"/>
              <a:t/>
            </a:r>
            <a:br>
              <a:rPr lang="en-US" sz="1600" dirty="0"/>
            </a:b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9" name="Content Placeholder 8" descr="Text, letter&#10;&#10;Description automatically generated">
            <a:extLst>
              <a:ext uri="{FF2B5EF4-FFF2-40B4-BE49-F238E27FC236}">
                <a16:creationId xmlns:a16="http://schemas.microsoft.com/office/drawing/2014/main" xmlns="" id="{C9B5E223-5928-D265-D9C9-152980AF0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0" t="24462" r="17370" b="20336"/>
          <a:stretch/>
        </p:blipFill>
        <p:spPr>
          <a:xfrm>
            <a:off x="2542729" y="165602"/>
            <a:ext cx="3383856" cy="2827606"/>
          </a:xfrm>
        </p:spPr>
      </p:pic>
      <p:pic>
        <p:nvPicPr>
          <p:cNvPr id="21" name="Picture 20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xmlns="" id="{A9AD511B-73E8-4827-397E-778BF772FB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t="22975" r="18890" b="32844"/>
          <a:stretch/>
        </p:blipFill>
        <p:spPr>
          <a:xfrm>
            <a:off x="213211" y="3678934"/>
            <a:ext cx="4389120" cy="3029980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xmlns="" id="{A658E20D-6BD5-E253-7EC4-915CDD70F0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8" t="9436" r="11299" b="16718"/>
          <a:stretch/>
        </p:blipFill>
        <p:spPr>
          <a:xfrm>
            <a:off x="6395749" y="165602"/>
            <a:ext cx="5247250" cy="50643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4F541C6-F4ED-3E84-CC2D-4AA7780FBEFB}"/>
              </a:ext>
            </a:extLst>
          </p:cNvPr>
          <p:cNvSpPr txBox="1"/>
          <p:nvPr/>
        </p:nvSpPr>
        <p:spPr>
          <a:xfrm>
            <a:off x="1024293" y="1348572"/>
            <a:ext cx="1800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Proximity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0895B75-B018-7ADC-9D72-E3AA45E8CD65}"/>
              </a:ext>
            </a:extLst>
          </p:cNvPr>
          <p:cNvSpPr txBox="1"/>
          <p:nvPr/>
        </p:nvSpPr>
        <p:spPr>
          <a:xfrm>
            <a:off x="4527141" y="4924565"/>
            <a:ext cx="1800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Closure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476B2A8-A1CA-1175-7A82-145D6B6857CF}"/>
              </a:ext>
            </a:extLst>
          </p:cNvPr>
          <p:cNvSpPr txBox="1"/>
          <p:nvPr/>
        </p:nvSpPr>
        <p:spPr>
          <a:xfrm>
            <a:off x="8211377" y="5315293"/>
            <a:ext cx="1800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226120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81BBDC9-2DC6-4959-AC3D-49A5DCB05D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B74BB55-8517-4CFE-9389-81D0E6F81F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3F7C935-E41E-4E8D-91DF-D3BAB9521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FB64230-1B44-4C76-9885-0BBE5C736C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D3F7F181-4FFE-4F8E-A3D0-1A8ECDEFF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2066495D-EC57-44E4-8DED-0DC2E07AA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E0DA2F2-D672-4417-8072-9ED4FA5CC5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30E8BACB-AEC7-46A5-A3AD-4D1BBE8715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8452CCF-4A27-488A-AAF4-424933CFC9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4D038-5C7C-6A4E-566C-1F8DD59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9" y="149086"/>
            <a:ext cx="1194293" cy="683813"/>
          </a:xfrm>
        </p:spPr>
        <p:txBody>
          <a:bodyPr>
            <a:normAutofit fontScale="90000"/>
          </a:bodyPr>
          <a:lstStyle/>
          <a:p>
            <a:r>
              <a:rPr lang="en-US" sz="2000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GESTALT</a:t>
            </a:r>
            <a:r>
              <a:rPr lang="en-US" sz="3200" b="0" dirty="0"/>
              <a:t> </a:t>
            </a:r>
            <a:r>
              <a:rPr lang="en-US" sz="1600" dirty="0"/>
              <a:t/>
            </a:r>
            <a:br>
              <a:rPr lang="en-US" sz="1600" dirty="0"/>
            </a:b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xmlns="" id="{BF68B06A-792D-75DA-BB76-67F96D88B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12869" r="19996" b="21643"/>
          <a:stretch/>
        </p:blipFill>
        <p:spPr>
          <a:xfrm>
            <a:off x="1553206" y="337625"/>
            <a:ext cx="3487799" cy="3812344"/>
          </a:xfrm>
        </p:spPr>
      </p:pic>
      <p:pic>
        <p:nvPicPr>
          <p:cNvPr id="11" name="Picture 10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xmlns="" id="{782754F4-6054-5BB8-D9A9-E86A0E3A3B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9" t="23794" r="13145" b="25359"/>
          <a:stretch/>
        </p:blipFill>
        <p:spPr>
          <a:xfrm>
            <a:off x="6160445" y="2380834"/>
            <a:ext cx="5092505" cy="34870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8D3A383-663C-044D-DDED-7982A62BF87C}"/>
              </a:ext>
            </a:extLst>
          </p:cNvPr>
          <p:cNvSpPr txBox="1"/>
          <p:nvPr/>
        </p:nvSpPr>
        <p:spPr>
          <a:xfrm>
            <a:off x="1518700" y="4149969"/>
            <a:ext cx="348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Figure and Ground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0A558DB-7E17-2364-80E1-1461A5D34D39}"/>
              </a:ext>
            </a:extLst>
          </p:cNvPr>
          <p:cNvSpPr txBox="1"/>
          <p:nvPr/>
        </p:nvSpPr>
        <p:spPr>
          <a:xfrm>
            <a:off x="6031557" y="1782132"/>
            <a:ext cx="229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Continuation</a:t>
            </a:r>
          </a:p>
        </p:txBody>
      </p:sp>
    </p:spTree>
    <p:extLst>
      <p:ext uri="{BB962C8B-B14F-4D97-AF65-F5344CB8AC3E}">
        <p14:creationId xmlns:p14="http://schemas.microsoft.com/office/powerpoint/2010/main" val="2381863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81BBDC9-2DC6-4959-AC3D-49A5DCB05D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B74BB55-8517-4CFE-9389-81D0E6F81F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3F7C935-E41E-4E8D-91DF-D3BAB9521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FB64230-1B44-4C76-9885-0BBE5C736C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D3F7F181-4FFE-4F8E-A3D0-1A8ECDEFF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2066495D-EC57-44E4-8DED-0DC2E07AA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E0DA2F2-D672-4417-8072-9ED4FA5CC5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30E8BACB-AEC7-46A5-A3AD-4D1BBE8715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8452CCF-4A27-488A-AAF4-424933CFC9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4D038-5C7C-6A4E-566C-1F8DD59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996038" cy="5308599"/>
          </a:xfrm>
        </p:spPr>
        <p:txBody>
          <a:bodyPr>
            <a:normAutofit/>
          </a:bodyPr>
          <a:lstStyle/>
          <a:p>
            <a:r>
              <a:rPr lang="en-US" sz="4400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HUMANISTIC</a:t>
            </a:r>
            <a:r>
              <a:rPr lang="en-US" sz="1600" dirty="0"/>
              <a:t/>
            </a:r>
            <a:br>
              <a:rPr lang="en-US" sz="1600" dirty="0"/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235133-67A7-E71A-1CA8-FF3A15EB6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418" y="318052"/>
            <a:ext cx="4754563" cy="6705601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 Emphasizes looking at the whole person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Uniqueness of each individual</a:t>
            </a:r>
          </a:p>
          <a:p>
            <a:r>
              <a:rPr lang="en-US" sz="2400" b="1" dirty="0">
                <a:solidFill>
                  <a:srgbClr val="00B0F0"/>
                </a:solidFill>
              </a:rPr>
              <a:t>Begins with the existential assumptions </a:t>
            </a:r>
            <a:r>
              <a:rPr lang="en-US" sz="2400" b="1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400" b="1" dirty="0">
                <a:solidFill>
                  <a:schemeClr val="tx1"/>
                </a:solidFill>
              </a:rPr>
              <a:t>free will, motivated to achieve their potential, and self-actualize.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Developed as a response to psychoanalysis and behaviorism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Both behaviorism and psychoanalysis are regarded as dehumanizing by humanistic psychologists.</a:t>
            </a:r>
          </a:p>
        </p:txBody>
      </p:sp>
    </p:spTree>
    <p:extLst>
      <p:ext uri="{BB962C8B-B14F-4D97-AF65-F5344CB8AC3E}">
        <p14:creationId xmlns:p14="http://schemas.microsoft.com/office/powerpoint/2010/main" val="2904959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81BBDC9-2DC6-4959-AC3D-49A5DCB05D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B74BB55-8517-4CFE-9389-81D0E6F81F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3F7C935-E41E-4E8D-91DF-D3BAB9521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FB64230-1B44-4C76-9885-0BBE5C736C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D3F7F181-4FFE-4F8E-A3D0-1A8ECDEFF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2066495D-EC57-44E4-8DED-0DC2E07AA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E0DA2F2-D672-4417-8072-9ED4FA5CC5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30E8BACB-AEC7-46A5-A3AD-4D1BBE8715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8452CCF-4A27-488A-AAF4-424933CFC9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4D038-5C7C-6A4E-566C-1F8DD59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8297"/>
            <a:ext cx="2001078" cy="438522"/>
          </a:xfrm>
        </p:spPr>
        <p:txBody>
          <a:bodyPr>
            <a:normAutofit fontScale="90000"/>
          </a:bodyPr>
          <a:lstStyle/>
          <a:p>
            <a:r>
              <a:rPr lang="en-US" sz="2200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200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</a:br>
            <a:r>
              <a:rPr lang="en-US" sz="2200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HUMANISTIC</a:t>
            </a:r>
            <a:r>
              <a:rPr lang="en-US" sz="1600" dirty="0"/>
              <a:t/>
            </a:r>
            <a:br>
              <a:rPr lang="en-US" sz="1600" dirty="0"/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235133-67A7-E71A-1CA8-FF3A15EB6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184" y="119270"/>
            <a:ext cx="5236890" cy="6559825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people have free will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People are basically good, and have an innate need to make themselves and the world better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People are motivated to self-actualize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The subjective, conscious experiences of the individual is most important</a:t>
            </a:r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xmlns="" id="{DBB94383-C7FA-C4F0-0996-0E320FE08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5" y="716819"/>
            <a:ext cx="6137538" cy="5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64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81BBDC9-2DC6-4959-AC3D-49A5DCB05D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B74BB55-8517-4CFE-9389-81D0E6F81F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3F7C935-E41E-4E8D-91DF-D3BAB9521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FB64230-1B44-4C76-9885-0BBE5C736C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D3F7F181-4FFE-4F8E-A3D0-1A8ECDEFF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2066495D-EC57-44E4-8DED-0DC2E07AA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E0DA2F2-D672-4417-8072-9ED4FA5CC5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30E8BACB-AEC7-46A5-A3AD-4D1BBE8715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8452CCF-4A27-488A-AAF4-424933CFC9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4D038-5C7C-6A4E-566C-1F8DD59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8297"/>
            <a:ext cx="2001078" cy="438522"/>
          </a:xfrm>
        </p:spPr>
        <p:txBody>
          <a:bodyPr>
            <a:normAutofit fontScale="90000"/>
          </a:bodyPr>
          <a:lstStyle/>
          <a:p>
            <a:r>
              <a:rPr lang="en-US" sz="2200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200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</a:br>
            <a:r>
              <a:rPr lang="en-US" sz="2200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HUMANISTIC</a:t>
            </a:r>
            <a:r>
              <a:rPr lang="en-US" sz="1600" dirty="0"/>
              <a:t/>
            </a:r>
            <a:br>
              <a:rPr lang="en-US" sz="1600" dirty="0"/>
            </a:b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person with a mustache&#10;&#10;Description automatically generated with low confidence">
            <a:extLst>
              <a:ext uri="{FF2B5EF4-FFF2-40B4-BE49-F238E27FC236}">
                <a16:creationId xmlns:a16="http://schemas.microsoft.com/office/drawing/2014/main" xmlns="" id="{05301768-10B2-01E1-69F2-C377BAA1E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09" y="926831"/>
            <a:ext cx="5610219" cy="419204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C3A5EA70-E484-576D-5ECA-47A4E9EB93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3" b="3930"/>
          <a:stretch/>
        </p:blipFill>
        <p:spPr>
          <a:xfrm>
            <a:off x="6856768" y="278297"/>
            <a:ext cx="4786231" cy="620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19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81BBDC9-2DC6-4959-AC3D-49A5DCB05D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B74BB55-8517-4CFE-9389-81D0E6F81F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3F7C935-E41E-4E8D-91DF-D3BAB9521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FB64230-1B44-4C76-9885-0BBE5C736C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D3F7F181-4FFE-4F8E-A3D0-1A8ECDEFF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2066495D-EC57-44E4-8DED-0DC2E07AA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E0DA2F2-D672-4417-8072-9ED4FA5CC5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30E8BACB-AEC7-46A5-A3AD-4D1BBE8715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8452CCF-4A27-488A-AAF4-424933CFC9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4D038-5C7C-6A4E-566C-1F8DD59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864" y="591506"/>
            <a:ext cx="3996038" cy="1527057"/>
          </a:xfrm>
        </p:spPr>
        <p:txBody>
          <a:bodyPr>
            <a:normAutofit/>
          </a:bodyPr>
          <a:lstStyle/>
          <a:p>
            <a:r>
              <a:rPr lang="en-US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SOCIOCULTURAL</a:t>
            </a:r>
            <a:r>
              <a:rPr lang="en-US" sz="3200" b="0" dirty="0"/>
              <a:t> </a:t>
            </a:r>
            <a:r>
              <a:rPr lang="en-US" sz="1600" dirty="0"/>
              <a:t/>
            </a:r>
            <a:br>
              <a:rPr lang="en-US" sz="1600" dirty="0"/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235133-67A7-E71A-1CA8-FF3A15EB6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765" y="149086"/>
            <a:ext cx="5345233" cy="6559827"/>
          </a:xfrm>
        </p:spPr>
        <p:txBody>
          <a:bodyPr>
            <a:normAutofit fontScale="92500"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Explains how individual mental functioning is related to cultural, institutional, and historical context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Focus of the sociocultural perspective is on the roles that participation in social interactions and culturally organized activities play in influencing psychological development.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three main assumptions: </a:t>
            </a:r>
          </a:p>
          <a:p>
            <a:pPr lvl="1"/>
            <a:r>
              <a:rPr lang="en-US" sz="2200" b="1" dirty="0">
                <a:solidFill>
                  <a:schemeClr val="tx1"/>
                </a:solidFill>
              </a:rPr>
              <a:t>1) the </a:t>
            </a:r>
            <a:r>
              <a:rPr lang="en-US" sz="2400" b="1" dirty="0">
                <a:solidFill>
                  <a:schemeClr val="tx1"/>
                </a:solidFill>
              </a:rPr>
              <a:t>interdependence between person and culture </a:t>
            </a:r>
          </a:p>
          <a:p>
            <a:pPr lvl="1"/>
            <a:r>
              <a:rPr lang="en-US" sz="2400" b="1" dirty="0">
                <a:solidFill>
                  <a:schemeClr val="tx1"/>
                </a:solidFill>
              </a:rPr>
              <a:t>2) intersubjectivity as constitutive of the self</a:t>
            </a:r>
          </a:p>
          <a:p>
            <a:pPr lvl="1"/>
            <a:r>
              <a:rPr lang="en-US" sz="2400" b="1" dirty="0">
                <a:solidFill>
                  <a:schemeClr val="tx1"/>
                </a:solidFill>
              </a:rPr>
              <a:t>3) the self as a developing agent</a:t>
            </a:r>
            <a:endParaRPr lang="en-US" sz="2400" b="1" dirty="0">
              <a:solidFill>
                <a:srgbClr val="FFFFFF"/>
              </a:soli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xmlns="" id="{109FAE17-A905-D2F5-0AAC-7BF98D6BA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18" y="2043232"/>
            <a:ext cx="4657345" cy="398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79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81BBDC9-2DC6-4959-AC3D-49A5DCB05D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B74BB55-8517-4CFE-9389-81D0E6F81F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3F7C935-E41E-4E8D-91DF-D3BAB9521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FB64230-1B44-4C76-9885-0BBE5C736C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D3F7F181-4FFE-4F8E-A3D0-1A8ECDEFF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2066495D-EC57-44E4-8DED-0DC2E07AA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E0DA2F2-D672-4417-8072-9ED4FA5CC5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30E8BACB-AEC7-46A5-A3AD-4D1BBE8715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8452CCF-4A27-488A-AAF4-424933CFC9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4D038-5C7C-6A4E-566C-1F8DD59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87" y="173316"/>
            <a:ext cx="3996038" cy="759790"/>
          </a:xfrm>
        </p:spPr>
        <p:txBody>
          <a:bodyPr>
            <a:normAutofit fontScale="90000"/>
          </a:bodyPr>
          <a:lstStyle/>
          <a:p>
            <a:r>
              <a:rPr lang="en-US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</a:br>
            <a:r>
              <a:rPr lang="en-US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SOCIOCULTURAL</a:t>
            </a:r>
            <a:r>
              <a:rPr lang="en-US" sz="3200" b="0" dirty="0"/>
              <a:t> </a:t>
            </a:r>
            <a:r>
              <a:rPr lang="en-US" sz="1600" dirty="0"/>
              <a:t/>
            </a:r>
            <a:br>
              <a:rPr lang="en-US" sz="1600" dirty="0"/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235133-67A7-E71A-1CA8-FF3A15EB6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418" y="149086"/>
            <a:ext cx="4754563" cy="6559827"/>
          </a:xfrm>
        </p:spPr>
        <p:txBody>
          <a:bodyPr>
            <a:normAutofit fontScale="92500"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 Understands cognition, emotion, memory, identity, personality, and other psychological constructs as relational entities that emerge out of interactions with others within a sociocultural context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By adopting a universalistic and deterministic perspective on social thinking, it has constructed human behavior as such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Common Sense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Discourses Construct Reality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Ethnocentric</a:t>
            </a:r>
          </a:p>
          <a:p>
            <a:r>
              <a:rPr lang="en-US" sz="2400" b="1" dirty="0">
                <a:solidFill>
                  <a:srgbClr val="FFFFFF"/>
                </a:solidFill>
              </a:rPr>
              <a:t>Mob-Mentality and Peer Pressure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xmlns="" id="{5CA33AE4-00F1-FBC4-3978-0678DBD96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39" y="1200286"/>
            <a:ext cx="4852696" cy="511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68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79B2CE-621E-F444-A069-E350FFB5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7" y="583097"/>
            <a:ext cx="4430445" cy="5112870"/>
          </a:xfrm>
        </p:spPr>
        <p:txBody>
          <a:bodyPr anchor="t">
            <a:noAutofit/>
          </a:bodyPr>
          <a:lstStyle/>
          <a:p>
            <a:r>
              <a:rPr lang="en-US" sz="4400" dirty="0"/>
              <a:t>Major Approaches To Psychology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xmlns="" id="{84C833AB-DD28-E8CD-5CAE-DA5D6AA58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4640336"/>
              </p:ext>
            </p:extLst>
          </p:nvPr>
        </p:nvGraphicFramePr>
        <p:xfrm>
          <a:off x="4638261" y="278296"/>
          <a:ext cx="7301947" cy="620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7600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81BBDC9-2DC6-4959-AC3D-49A5DCB05D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B74BB55-8517-4CFE-9389-81D0E6F81F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3F7C935-E41E-4E8D-91DF-D3BAB9521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FB64230-1B44-4C76-9885-0BBE5C736C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D3F7F181-4FFE-4F8E-A3D0-1A8ECDEFF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2066495D-EC57-44E4-8DED-0DC2E07AA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E0DA2F2-D672-4417-8072-9ED4FA5CC5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30E8BACB-AEC7-46A5-A3AD-4D1BBE8715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8452CCF-4A27-488A-AAF4-424933CFC9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4D038-5C7C-6A4E-566C-1F8DD59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996038" cy="5308599"/>
          </a:xfrm>
        </p:spPr>
        <p:txBody>
          <a:bodyPr>
            <a:normAutofit/>
          </a:bodyPr>
          <a:lstStyle/>
          <a:p>
            <a:r>
              <a:rPr lang="en-US" sz="4400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BEHAVIORISM</a:t>
            </a:r>
            <a:r>
              <a:rPr lang="en-US" sz="1600" dirty="0"/>
              <a:t/>
            </a:r>
            <a:br>
              <a:rPr lang="en-US" sz="1600" dirty="0"/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235133-67A7-E71A-1CA8-FF3A15EB6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418" y="318052"/>
            <a:ext cx="4754563" cy="6705601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Behaviorism became the dominant school of thought during the 1950s.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Holds that all behavior can be explained by environmental causes, rather than by internal forces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Behaviorism is focused on observable behavior.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Theories of learning including classical conditioning and operant conditioning were the focus of a great deal of research.</a:t>
            </a:r>
            <a:endParaRPr lang="en-US" sz="2400" b="1" dirty="0">
              <a:solidFill>
                <a:srgbClr val="FFFFFF"/>
              </a:solidFill>
            </a:endParaRPr>
          </a:p>
          <a:p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62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81BBDC9-2DC6-4959-AC3D-49A5DCB05D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B74BB55-8517-4CFE-9389-81D0E6F81F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3F7C935-E41E-4E8D-91DF-D3BAB9521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FB64230-1B44-4C76-9885-0BBE5C736C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D3F7F181-4FFE-4F8E-A3D0-1A8ECDEFF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2066495D-EC57-44E4-8DED-0DC2E07AA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E0DA2F2-D672-4417-8072-9ED4FA5CC5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30E8BACB-AEC7-46A5-A3AD-4D1BBE8715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8452CCF-4A27-488A-AAF4-424933CFC9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4D038-5C7C-6A4E-566C-1F8DD59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31" y="114619"/>
            <a:ext cx="3996038" cy="875521"/>
          </a:xfrm>
        </p:spPr>
        <p:txBody>
          <a:bodyPr>
            <a:normAutofit fontScale="90000"/>
          </a:bodyPr>
          <a:lstStyle/>
          <a:p>
            <a:r>
              <a:rPr lang="en-US" sz="4400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BEHAVIORISM</a:t>
            </a:r>
            <a:r>
              <a:rPr lang="en-US" sz="1600" dirty="0"/>
              <a:t/>
            </a:r>
            <a:br>
              <a:rPr lang="en-US" sz="1600" dirty="0"/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235133-67A7-E71A-1CA8-FF3A15EB6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418" y="318052"/>
            <a:ext cx="4754563" cy="6705601"/>
          </a:xfrm>
        </p:spPr>
        <p:txBody>
          <a:bodyPr>
            <a:normAutofit/>
          </a:bodyPr>
          <a:lstStyle/>
          <a:p>
            <a:r>
              <a:rPr lang="en-US" sz="2400" b="1" u="sng" dirty="0">
                <a:solidFill>
                  <a:schemeClr val="tx2"/>
                </a:solidFill>
              </a:rPr>
              <a:t>Classical Conditioning: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John B. Watson: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Albert and the White Rat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Ivan Pavlov: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Dog and Salivation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Edward Thorndike: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Cat and Food </a:t>
            </a:r>
          </a:p>
          <a:p>
            <a:r>
              <a:rPr lang="en-US" sz="2400" b="1" u="sng" dirty="0">
                <a:solidFill>
                  <a:schemeClr val="tx2"/>
                </a:solidFill>
              </a:rPr>
              <a:t>Operant Conditioning: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B. F. Skinner: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Positive and Negative Reinforcement </a:t>
            </a:r>
          </a:p>
          <a:p>
            <a:endParaRPr lang="en-US" sz="2400" b="1" dirty="0">
              <a:solidFill>
                <a:srgbClr val="FFFFFF"/>
              </a:solidFill>
            </a:endParaRP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xmlns="" id="{73FFFB84-9857-160D-C3A2-03FE68B2B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1" y="933106"/>
            <a:ext cx="5192398" cy="533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2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81BBDC9-2DC6-4959-AC3D-49A5DCB05D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B74BB55-8517-4CFE-9389-81D0E6F81F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3F7C935-E41E-4E8D-91DF-D3BAB9521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FB64230-1B44-4C76-9885-0BBE5C736C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D3F7F181-4FFE-4F8E-A3D0-1A8ECDEFF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2066495D-EC57-44E4-8DED-0DC2E07AA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E0DA2F2-D672-4417-8072-9ED4FA5CC5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30E8BACB-AEC7-46A5-A3AD-4D1BBE8715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8452CCF-4A27-488A-AAF4-424933CFC9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4D038-5C7C-6A4E-566C-1F8DD59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31" y="208829"/>
            <a:ext cx="3996038" cy="1106341"/>
          </a:xfrm>
        </p:spPr>
        <p:txBody>
          <a:bodyPr>
            <a:normAutofit fontScale="90000"/>
          </a:bodyPr>
          <a:lstStyle/>
          <a:p>
            <a:r>
              <a:rPr lang="en-US" sz="4400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COGNITIVE</a:t>
            </a:r>
            <a:r>
              <a:rPr lang="en-US" sz="1600" dirty="0"/>
              <a:t/>
            </a:r>
            <a:br>
              <a:rPr lang="en-US" sz="1600" dirty="0"/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235133-67A7-E71A-1CA8-FF3A15EB6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418" y="76199"/>
            <a:ext cx="4754563" cy="6705601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Cognitive Revolution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Studies mental processes including how people think, perceive, remember, and learn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Stages of cognitive development theory proposed by Jean Piaget</a:t>
            </a:r>
          </a:p>
          <a:p>
            <a:r>
              <a:rPr lang="en-US" sz="2400" b="1" dirty="0">
                <a:solidFill>
                  <a:srgbClr val="FFFFFF"/>
                </a:solidFill>
              </a:rPr>
              <a:t>Understanding the mind through scientific experimentation</a:t>
            </a:r>
          </a:p>
          <a:p>
            <a:r>
              <a:rPr lang="en-US" sz="2400" b="1" dirty="0">
                <a:solidFill>
                  <a:srgbClr val="FFFFFF"/>
                </a:solidFill>
              </a:rPr>
              <a:t>Became more predominant during the period between the 1950s and 1970s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AB6C3A8-E386-8653-2AB4-29088265C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5" y="990140"/>
            <a:ext cx="5951512" cy="538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91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81BBDC9-2DC6-4959-AC3D-49A5DCB05D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B74BB55-8517-4CFE-9389-81D0E6F81F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3F7C935-E41E-4E8D-91DF-D3BAB9521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FB64230-1B44-4C76-9885-0BBE5C736C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D3F7F181-4FFE-4F8E-A3D0-1A8ECDEFF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2066495D-EC57-44E4-8DED-0DC2E07AA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E0DA2F2-D672-4417-8072-9ED4FA5CC5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30E8BACB-AEC7-46A5-A3AD-4D1BBE8715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8452CCF-4A27-488A-AAF4-424933CFC9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4D038-5C7C-6A4E-566C-1F8DD59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996038" cy="5308599"/>
          </a:xfrm>
        </p:spPr>
        <p:txBody>
          <a:bodyPr>
            <a:normAutofit/>
          </a:bodyPr>
          <a:lstStyle/>
          <a:p>
            <a:r>
              <a:rPr lang="en-US" sz="4400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COGNITIVE</a:t>
            </a:r>
            <a:r>
              <a:rPr lang="en-US" sz="1600" dirty="0"/>
              <a:t/>
            </a:r>
            <a:br>
              <a:rPr lang="en-US" sz="1600" dirty="0"/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235133-67A7-E71A-1CA8-FF3A15EB6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418" y="76199"/>
            <a:ext cx="4754563" cy="6705601"/>
          </a:xfrm>
        </p:spPr>
        <p:txBody>
          <a:bodyPr>
            <a:normAutofit/>
          </a:bodyPr>
          <a:lstStyle/>
          <a:p>
            <a:r>
              <a:rPr lang="en-US" sz="2800" b="1" u="sng" dirty="0">
                <a:solidFill>
                  <a:schemeClr val="tx2">
                    <a:lumMod val="75000"/>
                  </a:schemeClr>
                </a:solidFill>
              </a:rPr>
              <a:t>Jean Piaget’s Stages of Cognitive Development: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Universal across cultures, same invariant order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All children go through the same stages in the same order (but not all at the same rate)</a:t>
            </a:r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706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81BBDC9-2DC6-4959-AC3D-49A5DCB05D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B74BB55-8517-4CFE-9389-81D0E6F81F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3F7C935-E41E-4E8D-91DF-D3BAB9521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FB64230-1B44-4C76-9885-0BBE5C736C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D3F7F181-4FFE-4F8E-A3D0-1A8ECDEFF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2066495D-EC57-44E4-8DED-0DC2E07AA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E0DA2F2-D672-4417-8072-9ED4FA5CC5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30E8BACB-AEC7-46A5-A3AD-4D1BBE8715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8452CCF-4A27-488A-AAF4-424933CFC9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4D038-5C7C-6A4E-566C-1F8DD59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212" y="223336"/>
            <a:ext cx="3333429" cy="1419539"/>
          </a:xfrm>
        </p:spPr>
        <p:txBody>
          <a:bodyPr>
            <a:normAutofit/>
          </a:bodyPr>
          <a:lstStyle/>
          <a:p>
            <a:r>
              <a:rPr lang="en-US" sz="4400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COGNITIVE</a:t>
            </a:r>
            <a:r>
              <a:rPr lang="en-US" sz="1600" dirty="0"/>
              <a:t/>
            </a:r>
            <a:br>
              <a:rPr lang="en-US" sz="1600" dirty="0"/>
            </a:b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xmlns="" id="{AD975ABE-5313-E8A1-C955-F4602ACA6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1" y="1242851"/>
            <a:ext cx="5237204" cy="5022166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023AFC8-9B58-111B-C3C1-9972A045E769}"/>
              </a:ext>
            </a:extLst>
          </p:cNvPr>
          <p:cNvSpPr txBox="1"/>
          <p:nvPr/>
        </p:nvSpPr>
        <p:spPr>
          <a:xfrm>
            <a:off x="6856768" y="2240482"/>
            <a:ext cx="51894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Georgia" panose="02040502050405020303" pitchFamily="18" charset="0"/>
              </a:rPr>
              <a:t> Schema of objects </a:t>
            </a:r>
            <a:r>
              <a:rPr lang="en-US" sz="2000" b="0" i="0" dirty="0">
                <a:effectLst/>
                <a:latin typeface="Georgia" panose="02040502050405020303" pitchFamily="18" charset="0"/>
                <a:sym typeface="Wingdings" panose="05000000000000000000" pitchFamily="2" charset="2"/>
              </a:rPr>
              <a:t> Association with Language, Feelings</a:t>
            </a:r>
            <a:endParaRPr lang="en-US" sz="20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xmlns="" id="{8A5A19D6-1778-4A80-A74B-BD424C8266F2}"/>
              </a:ext>
            </a:extLst>
          </p:cNvPr>
          <p:cNvSpPr/>
          <p:nvPr/>
        </p:nvSpPr>
        <p:spPr>
          <a:xfrm>
            <a:off x="5786205" y="2240482"/>
            <a:ext cx="1070563" cy="400110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xmlns="" id="{BE254F23-C0A5-3A00-798F-66D22615C2BB}"/>
              </a:ext>
            </a:extLst>
          </p:cNvPr>
          <p:cNvSpPr/>
          <p:nvPr/>
        </p:nvSpPr>
        <p:spPr>
          <a:xfrm>
            <a:off x="5786205" y="3028890"/>
            <a:ext cx="1070563" cy="400110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xmlns="" id="{ACE15D43-1092-1724-A0CE-F7E7757E3828}"/>
              </a:ext>
            </a:extLst>
          </p:cNvPr>
          <p:cNvSpPr/>
          <p:nvPr/>
        </p:nvSpPr>
        <p:spPr>
          <a:xfrm>
            <a:off x="5786204" y="3754927"/>
            <a:ext cx="1070563" cy="400110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xmlns="" id="{E42F0402-BA9F-F4E7-4DAE-EC6577C4610C}"/>
              </a:ext>
            </a:extLst>
          </p:cNvPr>
          <p:cNvSpPr/>
          <p:nvPr/>
        </p:nvSpPr>
        <p:spPr>
          <a:xfrm>
            <a:off x="5786204" y="5186175"/>
            <a:ext cx="1070563" cy="400110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1E373B5-0B74-9B32-5DF7-9C7998876F33}"/>
              </a:ext>
            </a:extLst>
          </p:cNvPr>
          <p:cNvSpPr txBox="1"/>
          <p:nvPr/>
        </p:nvSpPr>
        <p:spPr>
          <a:xfrm>
            <a:off x="6856767" y="3010027"/>
            <a:ext cx="51894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Georgia" panose="02040502050405020303" pitchFamily="18" charset="0"/>
              </a:rPr>
              <a:t> </a:t>
            </a:r>
            <a:r>
              <a:rPr lang="en-US" sz="2000" dirty="0">
                <a:solidFill>
                  <a:srgbClr val="00B0F0"/>
                </a:solidFill>
                <a:latin typeface="Georgia" panose="02040502050405020303" pitchFamily="18" charset="0"/>
              </a:rPr>
              <a:t>Intellectual</a:t>
            </a:r>
            <a:r>
              <a:rPr lang="en-US" sz="2000" b="0" i="0" dirty="0">
                <a:solidFill>
                  <a:srgbClr val="00B0F0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en-US" sz="2000" dirty="0">
                <a:solidFill>
                  <a:srgbClr val="00B0F0"/>
                </a:solidFill>
                <a:latin typeface="Georgia" panose="02040502050405020303" pitchFamily="18" charset="0"/>
              </a:rPr>
              <a:t>E</a:t>
            </a:r>
            <a:r>
              <a:rPr lang="en-US" sz="2000" b="0" i="0" dirty="0">
                <a:solidFill>
                  <a:srgbClr val="00B0F0"/>
                </a:solidFill>
                <a:effectLst/>
                <a:latin typeface="Georgia" panose="02040502050405020303" pitchFamily="18" charset="0"/>
              </a:rPr>
              <a:t>gocentric, Intuitive, Animism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7F2BF1DE-B9CE-96EE-1DDD-A3779DACB2C5}"/>
              </a:ext>
            </a:extLst>
          </p:cNvPr>
          <p:cNvSpPr txBox="1"/>
          <p:nvPr/>
        </p:nvSpPr>
        <p:spPr>
          <a:xfrm>
            <a:off x="6856768" y="3735343"/>
            <a:ext cx="53352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Georgia" panose="02040502050405020303" pitchFamily="18" charset="0"/>
              </a:rPr>
              <a:t>D</a:t>
            </a:r>
            <a:r>
              <a:rPr lang="en-US" sz="2000" b="0" i="0" dirty="0" err="1">
                <a:effectLst/>
                <a:latin typeface="Georgia" panose="02040502050405020303" pitchFamily="18" charset="0"/>
              </a:rPr>
              <a:t>ecentring</a:t>
            </a:r>
            <a:r>
              <a:rPr lang="en-US" sz="2000" dirty="0">
                <a:latin typeface="Georgia" panose="02040502050405020303" pitchFamily="18" charset="0"/>
              </a:rPr>
              <a:t>, Inclusion Tasks, Can Mentally Reverse Things, tend to make mistakes or be overwhelmed when asked to reason about abstract or hypothetical problems</a:t>
            </a:r>
            <a:endParaRPr 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ACA4C8C-4320-E7BF-3DBF-81BAF5C1FB5F}"/>
              </a:ext>
            </a:extLst>
          </p:cNvPr>
          <p:cNvSpPr txBox="1"/>
          <p:nvPr/>
        </p:nvSpPr>
        <p:spPr>
          <a:xfrm>
            <a:off x="6856767" y="5177498"/>
            <a:ext cx="52551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B0F0"/>
                </a:solidFill>
                <a:effectLst/>
                <a:latin typeface="Georgia" panose="02040502050405020303" pitchFamily="18" charset="0"/>
              </a:rPr>
              <a:t>Higher-Order </a:t>
            </a:r>
            <a:r>
              <a:rPr lang="en-US" sz="2000" dirty="0">
                <a:solidFill>
                  <a:srgbClr val="00B0F0"/>
                </a:solidFill>
                <a:latin typeface="Georgia" panose="02040502050405020303" pitchFamily="18" charset="0"/>
              </a:rPr>
              <a:t>Reasoning</a:t>
            </a:r>
            <a:r>
              <a:rPr lang="en-US" sz="2000" b="0" i="0" dirty="0">
                <a:solidFill>
                  <a:srgbClr val="00B0F0"/>
                </a:solidFill>
                <a:effectLst/>
                <a:latin typeface="Georgia" panose="02040502050405020303" pitchFamily="18" charset="0"/>
              </a:rPr>
              <a:t>, freed from physical and perceptual constraints, logical argument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D1FA786B-6A04-36ED-433D-61D11E4A3198}"/>
              </a:ext>
            </a:extLst>
          </p:cNvPr>
          <p:cNvSpPr txBox="1"/>
          <p:nvPr/>
        </p:nvSpPr>
        <p:spPr>
          <a:xfrm>
            <a:off x="6344066" y="477078"/>
            <a:ext cx="5569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Georgia" panose="02040502050405020303" pitchFamily="18" charset="0"/>
              </a:rPr>
              <a:t>Jean Piaget's theory of cognitive development suggests that children move through four different stages of intellectual development which reflect the increasing sophistication of children's thought</a:t>
            </a:r>
            <a:endParaRPr lang="en-US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677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81BBDC9-2DC6-4959-AC3D-49A5DCB05D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B74BB55-8517-4CFE-9389-81D0E6F81F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3F7C935-E41E-4E8D-91DF-D3BAB9521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FB64230-1B44-4C76-9885-0BBE5C736C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D3F7F181-4FFE-4F8E-A3D0-1A8ECDEFF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2066495D-EC57-44E4-8DED-0DC2E07AA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E0DA2F2-D672-4417-8072-9ED4FA5CC5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30E8BACB-AEC7-46A5-A3AD-4D1BBE8715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8452CCF-4A27-488A-AAF4-424933CFC9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4D038-5C7C-6A4E-566C-1F8DD59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996038" cy="5308599"/>
          </a:xfrm>
        </p:spPr>
        <p:txBody>
          <a:bodyPr>
            <a:normAutofit/>
          </a:bodyPr>
          <a:lstStyle/>
          <a:p>
            <a:r>
              <a:rPr lang="en-US" sz="3200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PSYCHODYNAMIC</a:t>
            </a:r>
            <a:r>
              <a:rPr lang="en-US" sz="1600" dirty="0"/>
              <a:t/>
            </a:r>
            <a:br>
              <a:rPr lang="en-US" sz="1600" dirty="0"/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235133-67A7-E71A-1CA8-FF3A15EB6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418" y="1113183"/>
            <a:ext cx="4754563" cy="5910470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P</a:t>
            </a:r>
            <a:r>
              <a:rPr lang="en-US" sz="2400" b="1" i="0" u="none" strike="noStrike" baseline="0" dirty="0">
                <a:solidFill>
                  <a:schemeClr val="tx1"/>
                </a:solidFill>
              </a:rPr>
              <a:t>sychological forces underlying human behavior, feelings, and emotions</a:t>
            </a:r>
          </a:p>
          <a:p>
            <a:r>
              <a:rPr lang="en-US" sz="2400" b="1" dirty="0">
                <a:solidFill>
                  <a:srgbClr val="FFFFFF"/>
                </a:solidFill>
              </a:rPr>
              <a:t>Psychodynamics originated with Sigmund Freud in the late 19th century</a:t>
            </a:r>
          </a:p>
          <a:p>
            <a:r>
              <a:rPr lang="en-US" sz="2400" b="1" dirty="0">
                <a:solidFill>
                  <a:srgbClr val="FFFFFF"/>
                </a:solidFill>
              </a:rPr>
              <a:t>Interpretive methods, introspection and clinical observations, focused on resolving unconscious conflict, mental distress</a:t>
            </a:r>
          </a:p>
          <a:p>
            <a:r>
              <a:rPr lang="en-US" sz="2400" b="1" dirty="0">
                <a:solidFill>
                  <a:srgbClr val="FFFFFF"/>
                </a:solidFill>
              </a:rPr>
              <a:t>Assumes that much of mental life is unconscious, and that past experiences, especially in early childhood, shape how a person feels and behaves throughout life</a:t>
            </a:r>
          </a:p>
          <a:p>
            <a:endParaRPr lang="en-US" sz="2400" b="1" dirty="0">
              <a:solidFill>
                <a:srgbClr val="FFFFFF"/>
              </a:solidFill>
            </a:endParaRPr>
          </a:p>
          <a:p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410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81BBDC9-2DC6-4959-AC3D-49A5DCB05D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B74BB55-8517-4CFE-9389-81D0E6F81F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3F7C935-E41E-4E8D-91DF-D3BAB9521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FB64230-1B44-4C76-9885-0BBE5C736C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D3F7F181-4FFE-4F8E-A3D0-1A8ECDEFF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2066495D-EC57-44E4-8DED-0DC2E07AA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E0DA2F2-D672-4417-8072-9ED4FA5CC5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30E8BACB-AEC7-46A5-A3AD-4D1BBE8715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8452CCF-4A27-488A-AAF4-424933CFC9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4D038-5C7C-6A4E-566C-1F8DD59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996038" cy="5308599"/>
          </a:xfrm>
        </p:spPr>
        <p:txBody>
          <a:bodyPr>
            <a:normAutofit/>
          </a:bodyPr>
          <a:lstStyle/>
          <a:p>
            <a:r>
              <a:rPr lang="en-US" sz="3200" b="1" u="sng" cap="none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PSYCHODYNAMIC</a:t>
            </a:r>
            <a:r>
              <a:rPr lang="en-US" sz="1600" dirty="0"/>
              <a:t/>
            </a:r>
            <a:br>
              <a:rPr lang="en-US" sz="1600" dirty="0"/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235133-67A7-E71A-1CA8-FF3A15EB6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418" y="149086"/>
            <a:ext cx="4754563" cy="6559827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Most psychodynamic approaches use talk therapy, or psychoanalysis, to examine maladaptive functions that developed early in life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Psychoanalysis is a type of analysis that involves attempting to affect behavioral change through having patients talk about their difficulties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Free association: </a:t>
            </a:r>
          </a:p>
          <a:p>
            <a:pPr lvl="1"/>
            <a:r>
              <a:rPr lang="en-US" sz="2200" b="1" dirty="0">
                <a:solidFill>
                  <a:schemeClr val="tx1"/>
                </a:solidFill>
              </a:rPr>
              <a:t>Dream Interpretation</a:t>
            </a:r>
          </a:p>
          <a:p>
            <a:pPr lvl="1"/>
            <a:r>
              <a:rPr lang="en-US" sz="2200" b="1" dirty="0">
                <a:solidFill>
                  <a:schemeClr val="tx1"/>
                </a:solidFill>
              </a:rPr>
              <a:t>Hypnosis </a:t>
            </a:r>
          </a:p>
          <a:p>
            <a:pPr lvl="1"/>
            <a:r>
              <a:rPr lang="en-US" sz="2200" b="1" dirty="0">
                <a:solidFill>
                  <a:schemeClr val="tx1"/>
                </a:solidFill>
              </a:rPr>
              <a:t>Freudian Slips</a:t>
            </a:r>
          </a:p>
          <a:p>
            <a:pPr lvl="1"/>
            <a:endParaRPr lang="en-US" sz="2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40524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636</TotalTime>
  <Words>688</Words>
  <Application>Microsoft Office PowerPoint</Application>
  <PresentationFormat>Widescreen</PresentationFormat>
  <Paragraphs>97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Century Gothic</vt:lpstr>
      <vt:lpstr>Georgia</vt:lpstr>
      <vt:lpstr>Wingdings</vt:lpstr>
      <vt:lpstr>Wingdings 3</vt:lpstr>
      <vt:lpstr>Slice</vt:lpstr>
      <vt:lpstr>Theoretical Approaches in Psychology</vt:lpstr>
      <vt:lpstr>Major Approaches To Psychology</vt:lpstr>
      <vt:lpstr>BEHAVIORISM </vt:lpstr>
      <vt:lpstr>BEHAVIORISM </vt:lpstr>
      <vt:lpstr>COGNITIVE </vt:lpstr>
      <vt:lpstr>COGNITIVE </vt:lpstr>
      <vt:lpstr>COGNITIVE </vt:lpstr>
      <vt:lpstr>PSYCHODYNAMIC </vt:lpstr>
      <vt:lpstr>PSYCHODYNAMIC </vt:lpstr>
      <vt:lpstr>PSYCHODYNAMIC   LEVELS of Consciousness </vt:lpstr>
      <vt:lpstr>GESTALT  </vt:lpstr>
      <vt:lpstr>GESTALT  </vt:lpstr>
      <vt:lpstr>GESTALT  </vt:lpstr>
      <vt:lpstr>GESTALT  </vt:lpstr>
      <vt:lpstr>HUMANISTIC </vt:lpstr>
      <vt:lpstr> HUMANISTIC </vt:lpstr>
      <vt:lpstr> HUMANISTIC </vt:lpstr>
      <vt:lpstr>SOCIOCULTURAL  </vt:lpstr>
      <vt:lpstr> SOCIOCULTURAL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Theoretical Approaches in Psychology</dc:title>
  <dc:creator>Komal Malik</dc:creator>
  <cp:lastModifiedBy>HP</cp:lastModifiedBy>
  <cp:revision>82</cp:revision>
  <dcterms:created xsi:type="dcterms:W3CDTF">2022-09-24T11:23:39Z</dcterms:created>
  <dcterms:modified xsi:type="dcterms:W3CDTF">2022-10-09T18:04:23Z</dcterms:modified>
</cp:coreProperties>
</file>